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2" r:id="rId3"/>
    <p:sldId id="260" r:id="rId4"/>
    <p:sldId id="257" r:id="rId5"/>
    <p:sldId id="258" r:id="rId6"/>
    <p:sldId id="276" r:id="rId7"/>
    <p:sldId id="279" r:id="rId8"/>
    <p:sldId id="282" r:id="rId9"/>
    <p:sldId id="280" r:id="rId10"/>
    <p:sldId id="281" r:id="rId11"/>
    <p:sldId id="259" r:id="rId12"/>
    <p:sldId id="272" r:id="rId13"/>
    <p:sldId id="271" r:id="rId14"/>
    <p:sldId id="26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523"/>
    <p:restoredTop sz="50000"/>
  </p:normalViewPr>
  <p:slideViewPr>
    <p:cSldViewPr snapToGrid="0" snapToObjects="1">
      <p:cViewPr varScale="1">
        <p:scale>
          <a:sx n="49" d="100"/>
          <a:sy n="49" d="100"/>
        </p:scale>
        <p:origin x="17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Click to edit Master subtitle style</a:t>
            </a:r>
            <a:endParaRPr lang="en-US"/>
          </a:p>
        </p:txBody>
      </p:sp>
      <p:sp>
        <p:nvSpPr>
          <p:cNvPr id="4" name="Date Placeholder 3"/>
          <p:cNvSpPr>
            <a:spLocks noGrp="1"/>
          </p:cNvSpPr>
          <p:nvPr>
            <p:ph type="dt" sz="half" idx="10"/>
          </p:nvPr>
        </p:nvSpPr>
        <p:spPr/>
        <p:txBody>
          <a:bodyPr/>
          <a:lstStyle/>
          <a:p>
            <a:fld id="{8193FC87-C0DF-AD44-893D-9EC6475B1004}" type="datetimeFigureOut">
              <a:rPr lang="en-US" smtClean="0"/>
              <a:t>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E724-C88F-F04F-93AF-0F222E34CC35}" type="slidenum">
              <a:rPr lang="en-US" smtClean="0"/>
              <a:t>‹#›</a:t>
            </a:fld>
            <a:endParaRPr lang="en-US"/>
          </a:p>
        </p:txBody>
      </p:sp>
    </p:spTree>
    <p:extLst>
      <p:ext uri="{BB962C8B-B14F-4D97-AF65-F5344CB8AC3E}">
        <p14:creationId xmlns:p14="http://schemas.microsoft.com/office/powerpoint/2010/main" val="1655966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endParaRPr lang="en-US"/>
          </a:p>
        </p:txBody>
      </p:sp>
      <p:sp>
        <p:nvSpPr>
          <p:cNvPr id="4" name="Date Placeholder 3"/>
          <p:cNvSpPr>
            <a:spLocks noGrp="1"/>
          </p:cNvSpPr>
          <p:nvPr>
            <p:ph type="dt" sz="half" idx="10"/>
          </p:nvPr>
        </p:nvSpPr>
        <p:spPr/>
        <p:txBody>
          <a:bodyPr/>
          <a:lstStyle/>
          <a:p>
            <a:fld id="{8193FC87-C0DF-AD44-893D-9EC6475B1004}" type="datetimeFigureOut">
              <a:rPr lang="en-US" smtClean="0"/>
              <a:t>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E724-C88F-F04F-93AF-0F222E34CC35}" type="slidenum">
              <a:rPr lang="en-US" smtClean="0"/>
              <a:t>‹#›</a:t>
            </a:fld>
            <a:endParaRPr lang="en-US"/>
          </a:p>
        </p:txBody>
      </p:sp>
    </p:spTree>
    <p:extLst>
      <p:ext uri="{BB962C8B-B14F-4D97-AF65-F5344CB8AC3E}">
        <p14:creationId xmlns:p14="http://schemas.microsoft.com/office/powerpoint/2010/main" val="663399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endParaRPr lang="en-US"/>
          </a:p>
        </p:txBody>
      </p:sp>
      <p:sp>
        <p:nvSpPr>
          <p:cNvPr id="4" name="Date Placeholder 3"/>
          <p:cNvSpPr>
            <a:spLocks noGrp="1"/>
          </p:cNvSpPr>
          <p:nvPr>
            <p:ph type="dt" sz="half" idx="10"/>
          </p:nvPr>
        </p:nvSpPr>
        <p:spPr/>
        <p:txBody>
          <a:bodyPr/>
          <a:lstStyle/>
          <a:p>
            <a:fld id="{8193FC87-C0DF-AD44-893D-9EC6475B1004}" type="datetimeFigureOut">
              <a:rPr lang="en-US" smtClean="0"/>
              <a:t>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E724-C88F-F04F-93AF-0F222E34CC35}" type="slidenum">
              <a:rPr lang="en-US" smtClean="0"/>
              <a:t>‹#›</a:t>
            </a:fld>
            <a:endParaRPr lang="en-US"/>
          </a:p>
        </p:txBody>
      </p:sp>
    </p:spTree>
    <p:extLst>
      <p:ext uri="{BB962C8B-B14F-4D97-AF65-F5344CB8AC3E}">
        <p14:creationId xmlns:p14="http://schemas.microsoft.com/office/powerpoint/2010/main" val="18217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Click to edit Master title style</a:t>
            </a:r>
            <a:endParaRPr lang="en-US"/>
          </a:p>
        </p:txBody>
      </p:sp>
      <p:sp>
        <p:nvSpPr>
          <p:cNvPr id="3" name="Content Placeholder 2"/>
          <p:cNvSpPr>
            <a:spLocks noGrp="1"/>
          </p:cNvSpPr>
          <p:nvPr>
            <p:ph idx="1"/>
          </p:nvPr>
        </p:nvSpPr>
        <p:spPr/>
        <p:txBody>
          <a:body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endParaRPr lang="en-US"/>
          </a:p>
        </p:txBody>
      </p:sp>
      <p:sp>
        <p:nvSpPr>
          <p:cNvPr id="4" name="Date Placeholder 3"/>
          <p:cNvSpPr>
            <a:spLocks noGrp="1"/>
          </p:cNvSpPr>
          <p:nvPr>
            <p:ph type="dt" sz="half" idx="10"/>
          </p:nvPr>
        </p:nvSpPr>
        <p:spPr/>
        <p:txBody>
          <a:bodyPr/>
          <a:lstStyle/>
          <a:p>
            <a:fld id="{8193FC87-C0DF-AD44-893D-9EC6475B1004}" type="datetimeFigureOut">
              <a:rPr lang="en-US" smtClean="0"/>
              <a:t>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E724-C88F-F04F-93AF-0F222E34CC35}" type="slidenum">
              <a:rPr lang="en-US" smtClean="0"/>
              <a:t>‹#›</a:t>
            </a:fld>
            <a:endParaRPr lang="en-US"/>
          </a:p>
        </p:txBody>
      </p:sp>
    </p:spTree>
    <p:extLst>
      <p:ext uri="{BB962C8B-B14F-4D97-AF65-F5344CB8AC3E}">
        <p14:creationId xmlns:p14="http://schemas.microsoft.com/office/powerpoint/2010/main" val="1080500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Click to edit Master text styles</a:t>
            </a:r>
          </a:p>
        </p:txBody>
      </p:sp>
      <p:sp>
        <p:nvSpPr>
          <p:cNvPr id="4" name="Date Placeholder 3"/>
          <p:cNvSpPr>
            <a:spLocks noGrp="1"/>
          </p:cNvSpPr>
          <p:nvPr>
            <p:ph type="dt" sz="half" idx="10"/>
          </p:nvPr>
        </p:nvSpPr>
        <p:spPr/>
        <p:txBody>
          <a:bodyPr/>
          <a:lstStyle/>
          <a:p>
            <a:fld id="{8193FC87-C0DF-AD44-893D-9EC6475B1004}" type="datetimeFigureOut">
              <a:rPr lang="en-US" smtClean="0"/>
              <a:t>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E724-C88F-F04F-93AF-0F222E34CC35}" type="slidenum">
              <a:rPr lang="en-US" smtClean="0"/>
              <a:t>‹#›</a:t>
            </a:fld>
            <a:endParaRPr lang="en-US"/>
          </a:p>
        </p:txBody>
      </p:sp>
    </p:spTree>
    <p:extLst>
      <p:ext uri="{BB962C8B-B14F-4D97-AF65-F5344CB8AC3E}">
        <p14:creationId xmlns:p14="http://schemas.microsoft.com/office/powerpoint/2010/main" val="207924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endParaRPr lang="en-US"/>
          </a:p>
        </p:txBody>
      </p:sp>
      <p:sp>
        <p:nvSpPr>
          <p:cNvPr id="5" name="Date Placeholder 4"/>
          <p:cNvSpPr>
            <a:spLocks noGrp="1"/>
          </p:cNvSpPr>
          <p:nvPr>
            <p:ph type="dt" sz="half" idx="10"/>
          </p:nvPr>
        </p:nvSpPr>
        <p:spPr/>
        <p:txBody>
          <a:bodyPr/>
          <a:lstStyle/>
          <a:p>
            <a:fld id="{8193FC87-C0DF-AD44-893D-9EC6475B1004}" type="datetimeFigureOut">
              <a:rPr lang="en-US" smtClean="0"/>
              <a:t>1/26/17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5E724-C88F-F04F-93AF-0F222E34CC35}" type="slidenum">
              <a:rPr lang="en-US" smtClean="0"/>
              <a:t>‹#›</a:t>
            </a:fld>
            <a:endParaRPr lang="en-US"/>
          </a:p>
        </p:txBody>
      </p:sp>
    </p:spTree>
    <p:extLst>
      <p:ext uri="{BB962C8B-B14F-4D97-AF65-F5344CB8AC3E}">
        <p14:creationId xmlns:p14="http://schemas.microsoft.com/office/powerpoint/2010/main" val="625463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endParaRPr lang="en-US"/>
          </a:p>
        </p:txBody>
      </p:sp>
      <p:sp>
        <p:nvSpPr>
          <p:cNvPr id="7" name="Date Placeholder 6"/>
          <p:cNvSpPr>
            <a:spLocks noGrp="1"/>
          </p:cNvSpPr>
          <p:nvPr>
            <p:ph type="dt" sz="half" idx="10"/>
          </p:nvPr>
        </p:nvSpPr>
        <p:spPr/>
        <p:txBody>
          <a:bodyPr/>
          <a:lstStyle/>
          <a:p>
            <a:fld id="{8193FC87-C0DF-AD44-893D-9EC6475B1004}" type="datetimeFigureOut">
              <a:rPr lang="en-US" smtClean="0"/>
              <a:t>1/26/17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E5E724-C88F-F04F-93AF-0F222E34CC35}" type="slidenum">
              <a:rPr lang="en-US" smtClean="0"/>
              <a:t>‹#›</a:t>
            </a:fld>
            <a:endParaRPr lang="en-US"/>
          </a:p>
        </p:txBody>
      </p:sp>
    </p:spTree>
    <p:extLst>
      <p:ext uri="{BB962C8B-B14F-4D97-AF65-F5344CB8AC3E}">
        <p14:creationId xmlns:p14="http://schemas.microsoft.com/office/powerpoint/2010/main" val="231768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Click to edit Master title style</a:t>
            </a:r>
            <a:endParaRPr lang="en-US"/>
          </a:p>
        </p:txBody>
      </p:sp>
      <p:sp>
        <p:nvSpPr>
          <p:cNvPr id="3" name="Date Placeholder 2"/>
          <p:cNvSpPr>
            <a:spLocks noGrp="1"/>
          </p:cNvSpPr>
          <p:nvPr>
            <p:ph type="dt" sz="half" idx="10"/>
          </p:nvPr>
        </p:nvSpPr>
        <p:spPr/>
        <p:txBody>
          <a:bodyPr/>
          <a:lstStyle/>
          <a:p>
            <a:fld id="{8193FC87-C0DF-AD44-893D-9EC6475B1004}" type="datetimeFigureOut">
              <a:rPr lang="en-US" smtClean="0"/>
              <a:t>1/26/17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E5E724-C88F-F04F-93AF-0F222E34CC35}" type="slidenum">
              <a:rPr lang="en-US" smtClean="0"/>
              <a:t>‹#›</a:t>
            </a:fld>
            <a:endParaRPr lang="en-US"/>
          </a:p>
        </p:txBody>
      </p:sp>
    </p:spTree>
    <p:extLst>
      <p:ext uri="{BB962C8B-B14F-4D97-AF65-F5344CB8AC3E}">
        <p14:creationId xmlns:p14="http://schemas.microsoft.com/office/powerpoint/2010/main" val="1951915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93FC87-C0DF-AD44-893D-9EC6475B1004}" type="datetimeFigureOut">
              <a:rPr lang="en-US" smtClean="0"/>
              <a:t>1/26/17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E5E724-C88F-F04F-93AF-0F222E34CC35}" type="slidenum">
              <a:rPr lang="en-US" smtClean="0"/>
              <a:t>‹#›</a:t>
            </a:fld>
            <a:endParaRPr lang="en-US"/>
          </a:p>
        </p:txBody>
      </p:sp>
    </p:spTree>
    <p:extLst>
      <p:ext uri="{BB962C8B-B14F-4D97-AF65-F5344CB8AC3E}">
        <p14:creationId xmlns:p14="http://schemas.microsoft.com/office/powerpoint/2010/main" val="889213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Click to edit Master text styles</a:t>
            </a:r>
          </a:p>
        </p:txBody>
      </p:sp>
      <p:sp>
        <p:nvSpPr>
          <p:cNvPr id="5" name="Date Placeholder 4"/>
          <p:cNvSpPr>
            <a:spLocks noGrp="1"/>
          </p:cNvSpPr>
          <p:nvPr>
            <p:ph type="dt" sz="half" idx="10"/>
          </p:nvPr>
        </p:nvSpPr>
        <p:spPr/>
        <p:txBody>
          <a:bodyPr/>
          <a:lstStyle/>
          <a:p>
            <a:fld id="{8193FC87-C0DF-AD44-893D-9EC6475B1004}" type="datetimeFigureOut">
              <a:rPr lang="en-US" smtClean="0"/>
              <a:t>1/26/17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5E724-C88F-F04F-93AF-0F222E34CC35}" type="slidenum">
              <a:rPr lang="en-US" smtClean="0"/>
              <a:t>‹#›</a:t>
            </a:fld>
            <a:endParaRPr lang="en-US"/>
          </a:p>
        </p:txBody>
      </p:sp>
    </p:spTree>
    <p:extLst>
      <p:ext uri="{BB962C8B-B14F-4D97-AF65-F5344CB8AC3E}">
        <p14:creationId xmlns:p14="http://schemas.microsoft.com/office/powerpoint/2010/main" val="675267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Click to edit Master text styles</a:t>
            </a:r>
          </a:p>
        </p:txBody>
      </p:sp>
      <p:sp>
        <p:nvSpPr>
          <p:cNvPr id="5" name="Date Placeholder 4"/>
          <p:cNvSpPr>
            <a:spLocks noGrp="1"/>
          </p:cNvSpPr>
          <p:nvPr>
            <p:ph type="dt" sz="half" idx="10"/>
          </p:nvPr>
        </p:nvSpPr>
        <p:spPr/>
        <p:txBody>
          <a:bodyPr/>
          <a:lstStyle/>
          <a:p>
            <a:fld id="{8193FC87-C0DF-AD44-893D-9EC6475B1004}" type="datetimeFigureOut">
              <a:rPr lang="en-US" smtClean="0"/>
              <a:t>1/26/17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5E724-C88F-F04F-93AF-0F222E34CC35}" type="slidenum">
              <a:rPr lang="en-US" smtClean="0"/>
              <a:t>‹#›</a:t>
            </a:fld>
            <a:endParaRPr lang="en-US"/>
          </a:p>
        </p:txBody>
      </p:sp>
    </p:spTree>
    <p:extLst>
      <p:ext uri="{BB962C8B-B14F-4D97-AF65-F5344CB8AC3E}">
        <p14:creationId xmlns:p14="http://schemas.microsoft.com/office/powerpoint/2010/main" val="19145926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93FC87-C0DF-AD44-893D-9EC6475B1004}" type="datetimeFigureOut">
              <a:rPr lang="en-US" smtClean="0"/>
              <a:t>1/26/17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E5E724-C88F-F04F-93AF-0F222E34CC35}" type="slidenum">
              <a:rPr lang="en-US" smtClean="0"/>
              <a:t>‹#›</a:t>
            </a:fld>
            <a:endParaRPr lang="en-US"/>
          </a:p>
        </p:txBody>
      </p:sp>
    </p:spTree>
    <p:extLst>
      <p:ext uri="{BB962C8B-B14F-4D97-AF65-F5344CB8AC3E}">
        <p14:creationId xmlns:p14="http://schemas.microsoft.com/office/powerpoint/2010/main" val="788842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Tree>
    <p:extLst>
      <p:ext uri="{BB962C8B-B14F-4D97-AF65-F5344CB8AC3E}">
        <p14:creationId xmlns:p14="http://schemas.microsoft.com/office/powerpoint/2010/main" val="438581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0" name="TextBox 9"/>
          <p:cNvSpPr txBox="1"/>
          <p:nvPr/>
        </p:nvSpPr>
        <p:spPr>
          <a:xfrm>
            <a:off x="2826067" y="459977"/>
            <a:ext cx="9192768" cy="1231106"/>
          </a:xfrm>
          <a:prstGeom prst="rect">
            <a:avLst/>
          </a:prstGeom>
          <a:noFill/>
        </p:spPr>
        <p:txBody>
          <a:bodyPr wrap="square" rtlCol="0">
            <a:spAutoFit/>
          </a:bodyPr>
          <a:lstStyle/>
          <a:p>
            <a:pPr lvl="0" algn="just"/>
            <a:r>
              <a:rPr lang="es-ES_tradnl" sz="2800" dirty="0" smtClean="0">
                <a:latin typeface="Helvetica" charset="0"/>
                <a:ea typeface="Helvetica" charset="0"/>
                <a:cs typeface="Helvetica" charset="0"/>
              </a:rPr>
              <a:t>¿Cu</a:t>
            </a:r>
            <a:r>
              <a:rPr lang="es-ES" sz="2800" dirty="0" smtClean="0">
                <a:latin typeface="Helvetica" charset="0"/>
                <a:ea typeface="Helvetica" charset="0"/>
                <a:cs typeface="Helvetica" charset="0"/>
              </a:rPr>
              <a:t>á</a:t>
            </a:r>
            <a:r>
              <a:rPr lang="es-ES_tradnl" sz="2800" dirty="0" smtClean="0">
                <a:latin typeface="Helvetica" charset="0"/>
                <a:ea typeface="Helvetica" charset="0"/>
                <a:cs typeface="Helvetica" charset="0"/>
              </a:rPr>
              <a:t>les son los medios id</a:t>
            </a:r>
            <a:r>
              <a:rPr lang="es-ES" sz="2800" dirty="0" err="1" smtClean="0">
                <a:latin typeface="Helvetica" charset="0"/>
                <a:ea typeface="Helvetica" charset="0"/>
                <a:cs typeface="Helvetica" charset="0"/>
              </a:rPr>
              <a:t>óneos</a:t>
            </a:r>
            <a:r>
              <a:rPr lang="es-ES" sz="2800" dirty="0" smtClean="0">
                <a:latin typeface="Helvetica" charset="0"/>
                <a:ea typeface="Helvetica" charset="0"/>
                <a:cs typeface="Helvetica" charset="0"/>
              </a:rPr>
              <a:t> para mantener comunicación con las autoridades académicas </a:t>
            </a:r>
            <a:r>
              <a:rPr lang="es-ES_tradnl" sz="2800" dirty="0" smtClean="0">
                <a:latin typeface="Helvetica" charset="0"/>
                <a:ea typeface="Helvetica" charset="0"/>
                <a:cs typeface="Helvetica" charset="0"/>
              </a:rPr>
              <a:t>?</a:t>
            </a:r>
            <a:endParaRPr lang="en-US" sz="2800" dirty="0">
              <a:latin typeface="Helvetica" charset="0"/>
              <a:ea typeface="Helvetica" charset="0"/>
              <a:cs typeface="Helvetica" charset="0"/>
            </a:endParaRPr>
          </a:p>
          <a:p>
            <a:pPr algn="just"/>
            <a:endParaRPr lang="en-US" dirty="0"/>
          </a:p>
        </p:txBody>
      </p:sp>
      <p:sp>
        <p:nvSpPr>
          <p:cNvPr id="12" name="TextBox 11"/>
          <p:cNvSpPr txBox="1"/>
          <p:nvPr/>
        </p:nvSpPr>
        <p:spPr>
          <a:xfrm>
            <a:off x="2754629" y="1660127"/>
            <a:ext cx="9192768" cy="4247317"/>
          </a:xfrm>
          <a:prstGeom prst="rect">
            <a:avLst/>
          </a:prstGeom>
          <a:noFill/>
        </p:spPr>
        <p:txBody>
          <a:bodyPr wrap="square" rtlCol="0">
            <a:spAutoFit/>
          </a:bodyPr>
          <a:lstStyle/>
          <a:p>
            <a:pPr marL="457200" indent="-457200" algn="just">
              <a:buFont typeface="Wingdings" charset="2"/>
              <a:buChar char="ü"/>
            </a:pPr>
            <a:r>
              <a:rPr lang="es-ES" sz="2800" dirty="0">
                <a:latin typeface="Helvetica" charset="0"/>
                <a:ea typeface="Helvetica" charset="0"/>
                <a:cs typeface="Helvetica" charset="0"/>
              </a:rPr>
              <a:t>54</a:t>
            </a:r>
            <a:r>
              <a:rPr lang="es-ES" sz="2800" dirty="0" smtClean="0">
                <a:latin typeface="Helvetica" charset="0"/>
                <a:ea typeface="Helvetica" charset="0"/>
                <a:cs typeface="Helvetica" charset="0"/>
              </a:rPr>
              <a:t>% de los encuestados </a:t>
            </a:r>
            <a:r>
              <a:rPr lang="es-ES" sz="2800" dirty="0">
                <a:latin typeface="Helvetica" charset="0"/>
                <a:ea typeface="Helvetica" charset="0"/>
                <a:cs typeface="Helvetica" charset="0"/>
              </a:rPr>
              <a:t>reciben información por medio de la plataforma web institucional.</a:t>
            </a:r>
            <a:endParaRPr lang="en-US" sz="2800" dirty="0">
              <a:latin typeface="Helvetica" charset="0"/>
              <a:ea typeface="Helvetica" charset="0"/>
              <a:cs typeface="Helvetica" charset="0"/>
            </a:endParaRPr>
          </a:p>
          <a:p>
            <a:pPr marL="457200" lvl="0" indent="-457200" algn="just">
              <a:buFont typeface="Wingdings" charset="2"/>
              <a:buChar char="ü"/>
            </a:pPr>
            <a:r>
              <a:rPr lang="es-ES_tradnl" sz="2800" dirty="0" smtClean="0">
                <a:latin typeface="Helvetica" charset="0"/>
                <a:ea typeface="Helvetica" charset="0"/>
                <a:cs typeface="Helvetica" charset="0"/>
              </a:rPr>
              <a:t>47% - Manifiesta que se informa por medio de </a:t>
            </a:r>
            <a:r>
              <a:rPr lang="es-ES" sz="2800" dirty="0" smtClean="0">
                <a:latin typeface="Helvetica" charset="0"/>
                <a:ea typeface="Helvetica" charset="0"/>
                <a:cs typeface="Helvetica" charset="0"/>
              </a:rPr>
              <a:t>su compañero, se deben mejorar los canales de comunicación internas instituyendo una cultura de </a:t>
            </a:r>
            <a:r>
              <a:rPr lang="es-ES" sz="2800" dirty="0" err="1">
                <a:latin typeface="Helvetica" charset="0"/>
                <a:ea typeface="Helvetica" charset="0"/>
                <a:cs typeface="Helvetica" charset="0"/>
              </a:rPr>
              <a:t>C</a:t>
            </a:r>
            <a:r>
              <a:rPr lang="es-ES" sz="2800" dirty="0" err="1" smtClean="0">
                <a:latin typeface="Helvetica" charset="0"/>
                <a:ea typeface="Helvetica" charset="0"/>
                <a:cs typeface="Helvetica" charset="0"/>
              </a:rPr>
              <a:t>omInt</a:t>
            </a:r>
            <a:r>
              <a:rPr lang="es-ES" sz="2800" dirty="0" smtClean="0">
                <a:latin typeface="Helvetica" charset="0"/>
                <a:ea typeface="Helvetica" charset="0"/>
                <a:cs typeface="Helvetica" charset="0"/>
              </a:rPr>
              <a:t>.</a:t>
            </a:r>
          </a:p>
          <a:p>
            <a:pPr marL="457200" lvl="0" indent="-457200" algn="just">
              <a:buFont typeface="Wingdings" charset="2"/>
              <a:buChar char="ü"/>
            </a:pPr>
            <a:r>
              <a:rPr lang="es-ES" sz="2800" dirty="0" smtClean="0">
                <a:latin typeface="Helvetica" charset="0"/>
                <a:ea typeface="Helvetica" charset="0"/>
                <a:cs typeface="Helvetica" charset="0"/>
              </a:rPr>
              <a:t>.2% de las respuestas obtenidas son de decanos, mejorar la comunicación en escalas y mayor compromiso. </a:t>
            </a:r>
          </a:p>
          <a:p>
            <a:endParaRPr lang="en-US" dirty="0"/>
          </a:p>
        </p:txBody>
      </p:sp>
    </p:spTree>
    <p:extLst>
      <p:ext uri="{BB962C8B-B14F-4D97-AF65-F5344CB8AC3E}">
        <p14:creationId xmlns:p14="http://schemas.microsoft.com/office/powerpoint/2010/main" val="578045262"/>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5" name="TextBox 4"/>
          <p:cNvSpPr txBox="1"/>
          <p:nvPr/>
        </p:nvSpPr>
        <p:spPr>
          <a:xfrm>
            <a:off x="3543301" y="105013"/>
            <a:ext cx="8243886" cy="6647974"/>
          </a:xfrm>
          <a:prstGeom prst="rect">
            <a:avLst/>
          </a:prstGeom>
          <a:noFill/>
        </p:spPr>
        <p:txBody>
          <a:bodyPr wrap="square" rtlCol="0">
            <a:spAutoFit/>
          </a:bodyPr>
          <a:lstStyle/>
          <a:p>
            <a:pPr marL="342900" indent="-342900" algn="just">
              <a:buAutoNum type="arabicPeriod"/>
            </a:pPr>
            <a:endParaRPr lang="en-US" sz="3000" dirty="0" smtClean="0"/>
          </a:p>
          <a:p>
            <a:pPr marL="342900" indent="-342900" algn="just">
              <a:buFontTx/>
              <a:buAutoNum type="arabicPeriod"/>
            </a:pPr>
            <a:r>
              <a:rPr lang="en-US" sz="3000" dirty="0" err="1" smtClean="0">
                <a:latin typeface="Helvetica" charset="0"/>
                <a:ea typeface="Helvetica" charset="0"/>
                <a:cs typeface="Helvetica" charset="0"/>
              </a:rPr>
              <a:t>Inclusi</a:t>
            </a:r>
            <a:r>
              <a:rPr lang="es-ES" sz="3000" dirty="0" err="1" smtClean="0">
                <a:latin typeface="Helvetica" charset="0"/>
                <a:ea typeface="Helvetica" charset="0"/>
                <a:cs typeface="Helvetica" charset="0"/>
              </a:rPr>
              <a:t>ón</a:t>
            </a:r>
            <a:r>
              <a:rPr lang="es-ES" sz="3000" dirty="0" smtClean="0">
                <a:latin typeface="Helvetica" charset="0"/>
                <a:ea typeface="Helvetica" charset="0"/>
                <a:cs typeface="Helvetica" charset="0"/>
              </a:rPr>
              <a:t>, tomar en cuenta su opinión.</a:t>
            </a:r>
          </a:p>
          <a:p>
            <a:pPr marL="342900" indent="-342900" algn="just">
              <a:buFontTx/>
              <a:buAutoNum type="arabicPeriod"/>
            </a:pPr>
            <a:endParaRPr lang="es-ES" sz="3000" dirty="0" smtClean="0">
              <a:latin typeface="Helvetica" charset="0"/>
              <a:ea typeface="Helvetica" charset="0"/>
              <a:cs typeface="Helvetica" charset="0"/>
            </a:endParaRPr>
          </a:p>
          <a:p>
            <a:pPr marL="342900" indent="-342900" algn="just">
              <a:buFontTx/>
              <a:buAutoNum type="arabicPeriod"/>
            </a:pPr>
            <a:r>
              <a:rPr lang="es-ES" sz="3000" dirty="0" smtClean="0">
                <a:latin typeface="Helvetica" charset="0"/>
                <a:ea typeface="Helvetica" charset="0"/>
                <a:cs typeface="Helvetica" charset="0"/>
              </a:rPr>
              <a:t>Dotar de recursos logísticos para la aplicación de las N.A.</a:t>
            </a:r>
          </a:p>
          <a:p>
            <a:pPr marL="342900" indent="-342900" algn="just">
              <a:buFontTx/>
              <a:buAutoNum type="arabicPeriod"/>
            </a:pPr>
            <a:endParaRPr lang="es-ES" sz="3000" dirty="0" smtClean="0">
              <a:latin typeface="Helvetica" charset="0"/>
              <a:ea typeface="Helvetica" charset="0"/>
              <a:cs typeface="Helvetica" charset="0"/>
            </a:endParaRPr>
          </a:p>
          <a:p>
            <a:pPr marL="342900" indent="-342900" algn="just">
              <a:buFontTx/>
              <a:buAutoNum type="arabicPeriod"/>
            </a:pPr>
            <a:r>
              <a:rPr lang="es-ES" sz="3000" dirty="0" smtClean="0">
                <a:latin typeface="Helvetica" charset="0"/>
                <a:ea typeface="Helvetica" charset="0"/>
                <a:cs typeface="Helvetica" charset="0"/>
              </a:rPr>
              <a:t>Fortalecer la Comunicación Interna</a:t>
            </a:r>
          </a:p>
          <a:p>
            <a:pPr marL="342900" indent="-342900" algn="just">
              <a:buFontTx/>
              <a:buAutoNum type="arabicPeriod"/>
            </a:pPr>
            <a:endParaRPr lang="es-ES" sz="3000" dirty="0" smtClean="0">
              <a:latin typeface="Helvetica" charset="0"/>
              <a:ea typeface="Helvetica" charset="0"/>
              <a:cs typeface="Helvetica" charset="0"/>
            </a:endParaRPr>
          </a:p>
          <a:p>
            <a:pPr marL="342900" indent="-342900" algn="just">
              <a:buFontTx/>
              <a:buAutoNum type="arabicPeriod"/>
            </a:pPr>
            <a:r>
              <a:rPr lang="es-ES" sz="3000" dirty="0" smtClean="0">
                <a:latin typeface="Helvetica" charset="0"/>
                <a:ea typeface="Helvetica" charset="0"/>
                <a:cs typeface="Helvetica" charset="0"/>
              </a:rPr>
              <a:t>Elaborar instrumentos, flujogramas para algunos artículos.</a:t>
            </a:r>
          </a:p>
          <a:p>
            <a:pPr marL="342900" indent="-342900" algn="just">
              <a:buFontTx/>
              <a:buAutoNum type="arabicPeriod"/>
            </a:pPr>
            <a:endParaRPr lang="es-ES" sz="3000" dirty="0" smtClean="0">
              <a:latin typeface="Helvetica" charset="0"/>
              <a:ea typeface="Helvetica" charset="0"/>
              <a:cs typeface="Helvetica" charset="0"/>
            </a:endParaRPr>
          </a:p>
          <a:p>
            <a:pPr marL="342900" indent="-342900" algn="just">
              <a:buFontTx/>
              <a:buAutoNum type="arabicPeriod"/>
            </a:pPr>
            <a:r>
              <a:rPr lang="es-ES" sz="3000" dirty="0" smtClean="0">
                <a:latin typeface="Helvetica" charset="0"/>
                <a:ea typeface="Helvetica" charset="0"/>
                <a:cs typeface="Helvetica" charset="0"/>
              </a:rPr>
              <a:t>Instituir mecanismos de control, acompañamiento, seguimiento y monitoreo</a:t>
            </a:r>
            <a:endParaRPr lang="en-US" sz="3000" dirty="0" smtClean="0">
              <a:latin typeface="Helvetica" charset="0"/>
              <a:ea typeface="Helvetica" charset="0"/>
              <a:cs typeface="Helvetica" charset="0"/>
            </a:endParaRPr>
          </a:p>
          <a:p>
            <a:pPr marL="342900" indent="-342900">
              <a:buAutoNum type="arabicPeriod"/>
            </a:pPr>
            <a:endParaRPr lang="es-ES" dirty="0"/>
          </a:p>
          <a:p>
            <a:pPr marL="342900" indent="-342900">
              <a:buAutoNum type="arabicPeriod"/>
            </a:pPr>
            <a:endParaRPr lang="en-US" dirty="0"/>
          </a:p>
        </p:txBody>
      </p:sp>
    </p:spTree>
    <p:extLst>
      <p:ext uri="{BB962C8B-B14F-4D97-AF65-F5344CB8AC3E}">
        <p14:creationId xmlns:p14="http://schemas.microsoft.com/office/powerpoint/2010/main" val="1036354491"/>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5" name="TextBox 4"/>
          <p:cNvSpPr txBox="1"/>
          <p:nvPr/>
        </p:nvSpPr>
        <p:spPr>
          <a:xfrm>
            <a:off x="3614739" y="335845"/>
            <a:ext cx="8243886" cy="6647974"/>
          </a:xfrm>
          <a:prstGeom prst="rect">
            <a:avLst/>
          </a:prstGeom>
          <a:noFill/>
        </p:spPr>
        <p:txBody>
          <a:bodyPr wrap="square" rtlCol="0">
            <a:spAutoFit/>
          </a:bodyPr>
          <a:lstStyle/>
          <a:p>
            <a:pPr algn="just"/>
            <a:r>
              <a:rPr lang="en-US" sz="3000" dirty="0" smtClean="0">
                <a:latin typeface="Helvetica" charset="0"/>
                <a:ea typeface="Helvetica" charset="0"/>
                <a:cs typeface="Helvetica" charset="0"/>
              </a:rPr>
              <a:t>6. Se </a:t>
            </a:r>
            <a:r>
              <a:rPr lang="en-US" sz="3000" dirty="0" err="1" smtClean="0">
                <a:latin typeface="Helvetica" charset="0"/>
                <a:ea typeface="Helvetica" charset="0"/>
                <a:cs typeface="Helvetica" charset="0"/>
              </a:rPr>
              <a:t>reconoce</a:t>
            </a:r>
            <a:r>
              <a:rPr lang="en-US" sz="3000" dirty="0" smtClean="0">
                <a:latin typeface="Helvetica" charset="0"/>
                <a:ea typeface="Helvetica" charset="0"/>
                <a:cs typeface="Helvetica" charset="0"/>
              </a:rPr>
              <a:t> la </a:t>
            </a:r>
            <a:r>
              <a:rPr lang="en-US" sz="3000" dirty="0" err="1" smtClean="0">
                <a:latin typeface="Helvetica" charset="0"/>
                <a:ea typeface="Helvetica" charset="0"/>
                <a:cs typeface="Helvetica" charset="0"/>
              </a:rPr>
              <a:t>importancia</a:t>
            </a:r>
            <a:r>
              <a:rPr lang="en-US" sz="3000" dirty="0" smtClean="0">
                <a:latin typeface="Helvetica" charset="0"/>
                <a:ea typeface="Helvetica" charset="0"/>
                <a:cs typeface="Helvetica" charset="0"/>
              </a:rPr>
              <a:t> de </a:t>
            </a:r>
            <a:r>
              <a:rPr lang="en-US" sz="3000" dirty="0" err="1" smtClean="0">
                <a:latin typeface="Helvetica" charset="0"/>
                <a:ea typeface="Helvetica" charset="0"/>
                <a:cs typeface="Helvetica" charset="0"/>
              </a:rPr>
              <a:t>una</a:t>
            </a:r>
            <a:r>
              <a:rPr lang="en-US" sz="3000" dirty="0" smtClean="0">
                <a:latin typeface="Helvetica" charset="0"/>
                <a:ea typeface="Helvetica" charset="0"/>
                <a:cs typeface="Helvetica" charset="0"/>
              </a:rPr>
              <a:t> </a:t>
            </a:r>
            <a:r>
              <a:rPr lang="en-US" sz="3000" dirty="0" err="1" smtClean="0">
                <a:latin typeface="Helvetica" charset="0"/>
                <a:ea typeface="Helvetica" charset="0"/>
                <a:cs typeface="Helvetica" charset="0"/>
              </a:rPr>
              <a:t>normativa</a:t>
            </a:r>
            <a:r>
              <a:rPr lang="en-US" sz="3000" dirty="0" smtClean="0">
                <a:latin typeface="Helvetica" charset="0"/>
                <a:ea typeface="Helvetica" charset="0"/>
                <a:cs typeface="Helvetica" charset="0"/>
              </a:rPr>
              <a:t> </a:t>
            </a:r>
            <a:r>
              <a:rPr lang="en-US" sz="3000" dirty="0" err="1" smtClean="0">
                <a:latin typeface="Helvetica" charset="0"/>
                <a:ea typeface="Helvetica" charset="0"/>
                <a:cs typeface="Helvetica" charset="0"/>
              </a:rPr>
              <a:t>institucional</a:t>
            </a:r>
            <a:r>
              <a:rPr lang="en-US" sz="3000" dirty="0" smtClean="0">
                <a:latin typeface="Helvetica" charset="0"/>
                <a:ea typeface="Helvetica" charset="0"/>
                <a:cs typeface="Helvetica" charset="0"/>
              </a:rPr>
              <a:t>.</a:t>
            </a:r>
          </a:p>
          <a:p>
            <a:pPr algn="just"/>
            <a:endParaRPr lang="en-US" sz="3000" dirty="0" smtClean="0">
              <a:latin typeface="Helvetica" charset="0"/>
              <a:ea typeface="Helvetica" charset="0"/>
              <a:cs typeface="Helvetica" charset="0"/>
            </a:endParaRPr>
          </a:p>
          <a:p>
            <a:pPr algn="just"/>
            <a:r>
              <a:rPr lang="en-US" sz="3000" dirty="0" smtClean="0">
                <a:latin typeface="Helvetica" charset="0"/>
                <a:ea typeface="Helvetica" charset="0"/>
                <a:cs typeface="Helvetica" charset="0"/>
              </a:rPr>
              <a:t>7. </a:t>
            </a:r>
            <a:r>
              <a:rPr lang="es-ES" sz="3000" dirty="0" smtClean="0">
                <a:latin typeface="Helvetica" charset="0"/>
                <a:ea typeface="Helvetica" charset="0"/>
                <a:cs typeface="Helvetica" charset="0"/>
              </a:rPr>
              <a:t>Implementar proyectos de manera gradual.</a:t>
            </a:r>
          </a:p>
          <a:p>
            <a:pPr algn="just"/>
            <a:endParaRPr lang="es-ES" sz="3000" dirty="0">
              <a:latin typeface="Helvetica" charset="0"/>
              <a:ea typeface="Helvetica" charset="0"/>
              <a:cs typeface="Helvetica" charset="0"/>
            </a:endParaRPr>
          </a:p>
          <a:p>
            <a:pPr algn="just"/>
            <a:r>
              <a:rPr lang="es-ES" sz="3000" dirty="0" smtClean="0">
                <a:latin typeface="Helvetica" charset="0"/>
                <a:ea typeface="Helvetica" charset="0"/>
                <a:cs typeface="Helvetica" charset="0"/>
              </a:rPr>
              <a:t>8. El motivo principal por la no aceptación de las N.A. Por algunos estudiantes es por falta de conocimiento sobre las mismas, calidad docente y economía. </a:t>
            </a:r>
          </a:p>
          <a:p>
            <a:pPr algn="just"/>
            <a:endParaRPr lang="es-ES" sz="3000" dirty="0">
              <a:latin typeface="Helvetica" charset="0"/>
              <a:ea typeface="Helvetica" charset="0"/>
              <a:cs typeface="Helvetica" charset="0"/>
            </a:endParaRPr>
          </a:p>
          <a:p>
            <a:pPr algn="just"/>
            <a:r>
              <a:rPr lang="es-ES" sz="3000" dirty="0" smtClean="0">
                <a:latin typeface="Helvetica" charset="0"/>
                <a:ea typeface="Helvetica" charset="0"/>
                <a:cs typeface="Helvetica" charset="0"/>
              </a:rPr>
              <a:t>9.Mostrar por medio de entrevistas, casos, etc. Las buenas prácticas y correcta aplicación de las N.A.</a:t>
            </a:r>
          </a:p>
          <a:p>
            <a:pPr marL="342900" indent="-342900">
              <a:buAutoNum type="arabicPeriod"/>
            </a:pPr>
            <a:endParaRPr lang="es-ES" dirty="0"/>
          </a:p>
          <a:p>
            <a:pPr marL="342900" indent="-342900">
              <a:buAutoNum type="arabicPeriod"/>
            </a:pPr>
            <a:endParaRPr lang="en-US" dirty="0"/>
          </a:p>
        </p:txBody>
      </p:sp>
    </p:spTree>
    <p:extLst>
      <p:ext uri="{BB962C8B-B14F-4D97-AF65-F5344CB8AC3E}">
        <p14:creationId xmlns:p14="http://schemas.microsoft.com/office/powerpoint/2010/main" val="1466231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2470" y="0"/>
            <a:ext cx="4437529" cy="6858000"/>
          </a:xfrm>
          <a:prstGeom prst="rect">
            <a:avLst/>
          </a:prstGeom>
        </p:spPr>
      </p:pic>
      <p:sp>
        <p:nvSpPr>
          <p:cNvPr id="8" name="TextBox 7"/>
          <p:cNvSpPr txBox="1"/>
          <p:nvPr/>
        </p:nvSpPr>
        <p:spPr>
          <a:xfrm>
            <a:off x="7619999" y="526942"/>
            <a:ext cx="4443663" cy="6063198"/>
          </a:xfrm>
          <a:prstGeom prst="rect">
            <a:avLst/>
          </a:prstGeom>
          <a:noFill/>
        </p:spPr>
        <p:txBody>
          <a:bodyPr wrap="square" rtlCol="0">
            <a:spAutoFit/>
          </a:bodyPr>
          <a:lstStyle/>
          <a:p>
            <a:pPr marL="571500" indent="-571500">
              <a:buFont typeface="Arial" charset="0"/>
              <a:buChar char="•"/>
            </a:pPr>
            <a:r>
              <a:rPr lang="en-US" sz="3200" dirty="0" err="1" smtClean="0">
                <a:latin typeface="Helvetica" charset="0"/>
                <a:ea typeface="Helvetica" charset="0"/>
                <a:cs typeface="Helvetica" charset="0"/>
              </a:rPr>
              <a:t>Campaña</a:t>
            </a:r>
            <a:r>
              <a:rPr lang="en-US" sz="3200" dirty="0" smtClean="0">
                <a:latin typeface="Helvetica" charset="0"/>
                <a:ea typeface="Helvetica" charset="0"/>
                <a:cs typeface="Helvetica" charset="0"/>
              </a:rPr>
              <a:t> </a:t>
            </a:r>
            <a:r>
              <a:rPr lang="en-US" sz="3200" dirty="0" err="1" smtClean="0">
                <a:latin typeface="Helvetica" charset="0"/>
                <a:ea typeface="Helvetica" charset="0"/>
                <a:cs typeface="Helvetica" charset="0"/>
              </a:rPr>
              <a:t>publicitaria</a:t>
            </a:r>
            <a:r>
              <a:rPr lang="en-US" sz="3200" dirty="0" smtClean="0">
                <a:latin typeface="Helvetica" charset="0"/>
                <a:ea typeface="Helvetica" charset="0"/>
                <a:cs typeface="Helvetica" charset="0"/>
              </a:rPr>
              <a:t> </a:t>
            </a:r>
          </a:p>
          <a:p>
            <a:pPr marL="571500" indent="-571500">
              <a:buFont typeface="Arial" charset="0"/>
              <a:buChar char="•"/>
            </a:pPr>
            <a:endParaRPr lang="en-US" sz="3200" dirty="0" smtClean="0">
              <a:latin typeface="Helvetica" charset="0"/>
              <a:ea typeface="Helvetica" charset="0"/>
              <a:cs typeface="Helvetica" charset="0"/>
            </a:endParaRPr>
          </a:p>
          <a:p>
            <a:pPr marL="571500" indent="-571500">
              <a:buFont typeface="Arial" charset="0"/>
              <a:buChar char="•"/>
            </a:pPr>
            <a:r>
              <a:rPr lang="en-US" sz="3200" dirty="0" err="1" smtClean="0">
                <a:latin typeface="Helvetica" charset="0"/>
                <a:ea typeface="Helvetica" charset="0"/>
                <a:cs typeface="Helvetica" charset="0"/>
              </a:rPr>
              <a:t>Desarrollo</a:t>
            </a:r>
            <a:r>
              <a:rPr lang="en-US" sz="3200" dirty="0" smtClean="0">
                <a:latin typeface="Helvetica" charset="0"/>
                <a:ea typeface="Helvetica" charset="0"/>
                <a:cs typeface="Helvetica" charset="0"/>
              </a:rPr>
              <a:t> de m</a:t>
            </a:r>
            <a:r>
              <a:rPr lang="es-ES" sz="3200" dirty="0" err="1" smtClean="0">
                <a:latin typeface="Helvetica" charset="0"/>
                <a:ea typeface="Helvetica" charset="0"/>
                <a:cs typeface="Helvetica" charset="0"/>
              </a:rPr>
              <a:t>ódulos</a:t>
            </a:r>
            <a:r>
              <a:rPr lang="es-ES" sz="3200" dirty="0" smtClean="0">
                <a:latin typeface="Helvetica" charset="0"/>
                <a:ea typeface="Helvetica" charset="0"/>
                <a:cs typeface="Helvetica" charset="0"/>
              </a:rPr>
              <a:t> para docentes (capacitaciones)</a:t>
            </a:r>
          </a:p>
          <a:p>
            <a:pPr marL="571500" indent="-571500">
              <a:buFont typeface="Arial" charset="0"/>
              <a:buChar char="•"/>
            </a:pPr>
            <a:endParaRPr lang="es-ES" sz="3200" dirty="0" smtClean="0">
              <a:latin typeface="Helvetica" charset="0"/>
              <a:ea typeface="Helvetica" charset="0"/>
              <a:cs typeface="Helvetica" charset="0"/>
            </a:endParaRPr>
          </a:p>
          <a:p>
            <a:pPr marL="571500" indent="-571500">
              <a:buFont typeface="Arial" charset="0"/>
              <a:buChar char="•"/>
            </a:pPr>
            <a:r>
              <a:rPr lang="es-ES" sz="3200" dirty="0" smtClean="0">
                <a:latin typeface="Helvetica" charset="0"/>
                <a:ea typeface="Helvetica" charset="0"/>
                <a:cs typeface="Helvetica" charset="0"/>
              </a:rPr>
              <a:t>Instrumentos, flujogramas etc. de algunos art. </a:t>
            </a:r>
          </a:p>
          <a:p>
            <a:pPr marL="571500" indent="-571500">
              <a:buFont typeface="Arial" charset="0"/>
              <a:buChar char="•"/>
            </a:pPr>
            <a:endParaRPr lang="en-US" sz="3600" dirty="0" smtClean="0">
              <a:latin typeface="Helvetica" charset="0"/>
              <a:ea typeface="Helvetica" charset="0"/>
              <a:cs typeface="Helvetica" charset="0"/>
            </a:endParaRPr>
          </a:p>
        </p:txBody>
      </p:sp>
    </p:spTree>
    <p:extLst>
      <p:ext uri="{BB962C8B-B14F-4D97-AF65-F5344CB8AC3E}">
        <p14:creationId xmlns:p14="http://schemas.microsoft.com/office/powerpoint/2010/main" val="44732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6" name="Rectangle 5"/>
          <p:cNvSpPr/>
          <p:nvPr/>
        </p:nvSpPr>
        <p:spPr>
          <a:xfrm>
            <a:off x="3983736" y="1200912"/>
            <a:ext cx="7303008" cy="4206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2682" y="1897277"/>
            <a:ext cx="4865116" cy="3063446"/>
          </a:xfrm>
          <a:prstGeom prst="rect">
            <a:avLst/>
          </a:prstGeom>
        </p:spPr>
      </p:pic>
    </p:spTree>
    <p:extLst>
      <p:ext uri="{BB962C8B-B14F-4D97-AF65-F5344CB8AC3E}">
        <p14:creationId xmlns:p14="http://schemas.microsoft.com/office/powerpoint/2010/main" val="167576915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0"/>
            <a:ext cx="12188952" cy="6858000"/>
          </a:xfrm>
          <a:prstGeom prst="rect">
            <a:avLst/>
          </a:prstGeom>
        </p:spPr>
      </p:pic>
      <p:sp>
        <p:nvSpPr>
          <p:cNvPr id="9" name="TextBox 8"/>
          <p:cNvSpPr txBox="1"/>
          <p:nvPr/>
        </p:nvSpPr>
        <p:spPr>
          <a:xfrm>
            <a:off x="957263" y="612429"/>
            <a:ext cx="10201274" cy="2308324"/>
          </a:xfrm>
          <a:prstGeom prst="rect">
            <a:avLst/>
          </a:prstGeom>
          <a:noFill/>
        </p:spPr>
        <p:txBody>
          <a:bodyPr wrap="square" rtlCol="0">
            <a:spAutoFit/>
          </a:bodyPr>
          <a:lstStyle/>
          <a:p>
            <a:pPr algn="ctr"/>
            <a:r>
              <a:rPr lang="en-US" sz="3600" b="1" dirty="0" smtClean="0">
                <a:latin typeface="Helvetica" charset="0"/>
                <a:ea typeface="Helvetica" charset="0"/>
                <a:cs typeface="Helvetica" charset="0"/>
              </a:rPr>
              <a:t>PERCEPCI</a:t>
            </a:r>
            <a:r>
              <a:rPr lang="es-ES" sz="3600" b="1" dirty="0" smtClean="0">
                <a:latin typeface="Helvetica" charset="0"/>
                <a:ea typeface="Helvetica" charset="0"/>
                <a:cs typeface="Helvetica" charset="0"/>
              </a:rPr>
              <a:t>ÓN E IMAGEN DE LAS AUTORIDADES ACADÉMICAS SOBRE LAS NORMAS ACADEMICAS, APROBADAS EN EL 2014</a:t>
            </a:r>
            <a:endParaRPr lang="en-US" sz="3600" b="1" dirty="0">
              <a:latin typeface="Helvetica" charset="0"/>
              <a:ea typeface="Helvetica" charset="0"/>
              <a:cs typeface="Helvetica" charset="0"/>
            </a:endParaRPr>
          </a:p>
        </p:txBody>
      </p:sp>
    </p:spTree>
    <p:extLst>
      <p:ext uri="{BB962C8B-B14F-4D97-AF65-F5344CB8AC3E}">
        <p14:creationId xmlns:p14="http://schemas.microsoft.com/office/powerpoint/2010/main" val="19795485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3" name="TextBox 2"/>
          <p:cNvSpPr txBox="1"/>
          <p:nvPr/>
        </p:nvSpPr>
        <p:spPr>
          <a:xfrm>
            <a:off x="3165231" y="633046"/>
            <a:ext cx="8387861" cy="5509200"/>
          </a:xfrm>
          <a:prstGeom prst="rect">
            <a:avLst/>
          </a:prstGeom>
          <a:noFill/>
        </p:spPr>
        <p:txBody>
          <a:bodyPr wrap="square" rtlCol="0">
            <a:spAutoFit/>
          </a:bodyPr>
          <a:lstStyle/>
          <a:p>
            <a:pPr algn="just"/>
            <a:r>
              <a:rPr lang="es-ES_tradnl" sz="3200" dirty="0">
                <a:latin typeface="Helvetica" charset="0"/>
                <a:ea typeface="Helvetica" charset="0"/>
                <a:cs typeface="Helvetica" charset="0"/>
              </a:rPr>
              <a:t>Identificar que percepción o imagen tienen las autoridades académicas en relación a las nuevas Normas Académicas aprobadas en el 2014, con el fin de tener información relevante que permita hacer esfuerzos de comunicación eficaces para alcanzar el propósito de la campaña publicitaria, el que consiste en lograr el </a:t>
            </a:r>
            <a:r>
              <a:rPr lang="es-ES_tradnl" sz="3200" b="1" dirty="0">
                <a:solidFill>
                  <a:srgbClr val="FF0000"/>
                </a:solidFill>
                <a:latin typeface="Helvetica" charset="0"/>
                <a:ea typeface="Helvetica" charset="0"/>
                <a:cs typeface="Helvetica" charset="0"/>
              </a:rPr>
              <a:t>conocimiento</a:t>
            </a:r>
            <a:r>
              <a:rPr lang="es-ES_tradnl" sz="3200" dirty="0">
                <a:latin typeface="Helvetica" charset="0"/>
                <a:ea typeface="Helvetica" charset="0"/>
                <a:cs typeface="Helvetica" charset="0"/>
              </a:rPr>
              <a:t>, </a:t>
            </a:r>
            <a:r>
              <a:rPr lang="es-ES_tradnl" sz="3200" b="1" dirty="0">
                <a:solidFill>
                  <a:srgbClr val="FF0000"/>
                </a:solidFill>
                <a:latin typeface="Helvetica" charset="0"/>
                <a:ea typeface="Helvetica" charset="0"/>
                <a:cs typeface="Helvetica" charset="0"/>
              </a:rPr>
              <a:t>aceptación</a:t>
            </a:r>
            <a:r>
              <a:rPr lang="es-ES_tradnl" sz="3200" dirty="0">
                <a:latin typeface="Helvetica" charset="0"/>
                <a:ea typeface="Helvetica" charset="0"/>
                <a:cs typeface="Helvetica" charset="0"/>
              </a:rPr>
              <a:t> y </a:t>
            </a:r>
            <a:r>
              <a:rPr lang="es-ES_tradnl" sz="3200" b="1" dirty="0">
                <a:solidFill>
                  <a:srgbClr val="FF0000"/>
                </a:solidFill>
                <a:latin typeface="Helvetica" charset="0"/>
                <a:ea typeface="Helvetica" charset="0"/>
                <a:cs typeface="Helvetica" charset="0"/>
              </a:rPr>
              <a:t>correcta aplicación </a:t>
            </a:r>
            <a:r>
              <a:rPr lang="es-ES_tradnl" sz="3200" dirty="0">
                <a:latin typeface="Helvetica" charset="0"/>
                <a:ea typeface="Helvetica" charset="0"/>
                <a:cs typeface="Helvetica" charset="0"/>
              </a:rPr>
              <a:t>de las mismas para la gran mayoría de la comunidad universitaria. </a:t>
            </a:r>
            <a:endParaRPr lang="en-US" sz="3200" dirty="0">
              <a:latin typeface="Helvetica" charset="0"/>
              <a:ea typeface="Helvetica" charset="0"/>
              <a:cs typeface="Helvetica" charset="0"/>
            </a:endParaRPr>
          </a:p>
        </p:txBody>
      </p:sp>
    </p:spTree>
    <p:extLst>
      <p:ext uri="{BB962C8B-B14F-4D97-AF65-F5344CB8AC3E}">
        <p14:creationId xmlns:p14="http://schemas.microsoft.com/office/powerpoint/2010/main" val="1233936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6734" y="159116"/>
            <a:ext cx="5370021" cy="4651842"/>
          </a:xfrm>
          <a:prstGeom prst="rect">
            <a:avLst/>
          </a:prstGeom>
        </p:spPr>
      </p:pic>
      <p:sp>
        <p:nvSpPr>
          <p:cNvPr id="8" name="TextBox 7"/>
          <p:cNvSpPr txBox="1"/>
          <p:nvPr/>
        </p:nvSpPr>
        <p:spPr>
          <a:xfrm>
            <a:off x="2244436" y="4795897"/>
            <a:ext cx="9759141" cy="1569660"/>
          </a:xfrm>
          <a:prstGeom prst="rect">
            <a:avLst/>
          </a:prstGeom>
          <a:noFill/>
        </p:spPr>
        <p:txBody>
          <a:bodyPr wrap="square" rtlCol="0">
            <a:spAutoFit/>
          </a:bodyPr>
          <a:lstStyle/>
          <a:p>
            <a:r>
              <a:rPr lang="en-US" sz="3200" dirty="0" err="1" smtClean="0">
                <a:latin typeface="Helvetica" charset="0"/>
                <a:ea typeface="Helvetica" charset="0"/>
                <a:cs typeface="Helvetica" charset="0"/>
              </a:rPr>
              <a:t>Muestreo</a:t>
            </a:r>
            <a:r>
              <a:rPr lang="en-US" sz="3200" dirty="0" smtClean="0">
                <a:latin typeface="Helvetica" charset="0"/>
                <a:ea typeface="Helvetica" charset="0"/>
                <a:cs typeface="Helvetica" charset="0"/>
              </a:rPr>
              <a:t> al </a:t>
            </a:r>
            <a:r>
              <a:rPr lang="en-US" sz="3200" dirty="0" err="1" smtClean="0">
                <a:latin typeface="Helvetica" charset="0"/>
                <a:ea typeface="Helvetica" charset="0"/>
                <a:cs typeface="Helvetica" charset="0"/>
              </a:rPr>
              <a:t>azar</a:t>
            </a:r>
            <a:r>
              <a:rPr lang="en-US" sz="3200" dirty="0" smtClean="0">
                <a:latin typeface="Helvetica" charset="0"/>
                <a:ea typeface="Helvetica" charset="0"/>
                <a:cs typeface="Helvetica" charset="0"/>
              </a:rPr>
              <a:t>, </a:t>
            </a:r>
            <a:r>
              <a:rPr lang="en-US" sz="3200" dirty="0" err="1" smtClean="0">
                <a:latin typeface="Helvetica" charset="0"/>
                <a:ea typeface="Helvetica" charset="0"/>
                <a:cs typeface="Helvetica" charset="0"/>
              </a:rPr>
              <a:t>aplicando</a:t>
            </a:r>
            <a:r>
              <a:rPr lang="en-US" sz="3200" dirty="0" smtClean="0">
                <a:latin typeface="Helvetica" charset="0"/>
                <a:ea typeface="Helvetica" charset="0"/>
                <a:cs typeface="Helvetica" charset="0"/>
              </a:rPr>
              <a:t> </a:t>
            </a:r>
            <a:r>
              <a:rPr lang="en-US" sz="3200" dirty="0" err="1" smtClean="0">
                <a:latin typeface="Helvetica" charset="0"/>
                <a:ea typeface="Helvetica" charset="0"/>
                <a:cs typeface="Helvetica" charset="0"/>
              </a:rPr>
              <a:t>encuestas</a:t>
            </a:r>
            <a:r>
              <a:rPr lang="en-US" sz="3200" dirty="0" smtClean="0">
                <a:latin typeface="Helvetica" charset="0"/>
                <a:ea typeface="Helvetica" charset="0"/>
                <a:cs typeface="Helvetica" charset="0"/>
              </a:rPr>
              <a:t> en f</a:t>
            </a:r>
            <a:r>
              <a:rPr lang="es-ES" sz="3200" dirty="0" err="1" smtClean="0">
                <a:latin typeface="Helvetica" charset="0"/>
                <a:ea typeface="Helvetica" charset="0"/>
                <a:cs typeface="Helvetica" charset="0"/>
              </a:rPr>
              <a:t>ísico</a:t>
            </a:r>
            <a:r>
              <a:rPr lang="es-ES" sz="3200" dirty="0" smtClean="0">
                <a:latin typeface="Helvetica" charset="0"/>
                <a:ea typeface="Helvetica" charset="0"/>
                <a:cs typeface="Helvetica" charset="0"/>
              </a:rPr>
              <a:t> y enviando el instrumento por correo electrónico.</a:t>
            </a:r>
          </a:p>
          <a:p>
            <a:r>
              <a:rPr lang="es-ES" sz="3200" dirty="0" smtClean="0">
                <a:latin typeface="Helvetica" charset="0"/>
                <a:ea typeface="Helvetica" charset="0"/>
                <a:cs typeface="Helvetica" charset="0"/>
              </a:rPr>
              <a:t>Total de respuestas: </a:t>
            </a:r>
            <a:r>
              <a:rPr lang="es-ES" sz="3200" b="1" dirty="0" smtClean="0">
                <a:latin typeface="Helvetica" charset="0"/>
                <a:ea typeface="Helvetica" charset="0"/>
                <a:cs typeface="Helvetica" charset="0"/>
              </a:rPr>
              <a:t>928</a:t>
            </a:r>
            <a:endParaRPr lang="en-US" sz="3200" b="1" dirty="0">
              <a:latin typeface="Helvetica" charset="0"/>
              <a:ea typeface="Helvetica" charset="0"/>
              <a:cs typeface="Helvetica" charset="0"/>
            </a:endParaRPr>
          </a:p>
        </p:txBody>
      </p:sp>
    </p:spTree>
    <p:extLst>
      <p:ext uri="{BB962C8B-B14F-4D97-AF65-F5344CB8AC3E}">
        <p14:creationId xmlns:p14="http://schemas.microsoft.com/office/powerpoint/2010/main" val="842016266"/>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6" name="TextBox 5"/>
          <p:cNvSpPr txBox="1"/>
          <p:nvPr/>
        </p:nvSpPr>
        <p:spPr>
          <a:xfrm>
            <a:off x="2697480" y="920190"/>
            <a:ext cx="9192768" cy="1231106"/>
          </a:xfrm>
          <a:prstGeom prst="rect">
            <a:avLst/>
          </a:prstGeom>
          <a:noFill/>
        </p:spPr>
        <p:txBody>
          <a:bodyPr wrap="square" rtlCol="0">
            <a:spAutoFit/>
          </a:bodyPr>
          <a:lstStyle/>
          <a:p>
            <a:pPr marL="457200" lvl="0" indent="-457200" algn="just">
              <a:buFont typeface="Arial" charset="0"/>
              <a:buChar char="•"/>
            </a:pPr>
            <a:r>
              <a:rPr lang="es-ES_tradnl" sz="2800" dirty="0">
                <a:latin typeface="Helvetica" charset="0"/>
                <a:ea typeface="Helvetica" charset="0"/>
                <a:cs typeface="Helvetica" charset="0"/>
              </a:rPr>
              <a:t>¿Cuáles son las necesidades prioritarias de los grupos de interés en relación a </a:t>
            </a:r>
            <a:r>
              <a:rPr lang="es-ES_tradnl" sz="2800" dirty="0" smtClean="0">
                <a:latin typeface="Helvetica" charset="0"/>
                <a:ea typeface="Helvetica" charset="0"/>
                <a:cs typeface="Helvetica" charset="0"/>
              </a:rPr>
              <a:t>las N.A?</a:t>
            </a:r>
            <a:endParaRPr lang="en-US" sz="2800" dirty="0">
              <a:latin typeface="Helvetica" charset="0"/>
              <a:ea typeface="Helvetica" charset="0"/>
              <a:cs typeface="Helvetica" charset="0"/>
            </a:endParaRPr>
          </a:p>
          <a:p>
            <a:endParaRPr lang="en-US" dirty="0"/>
          </a:p>
        </p:txBody>
      </p:sp>
      <p:sp>
        <p:nvSpPr>
          <p:cNvPr id="7" name="TextBox 6"/>
          <p:cNvSpPr txBox="1"/>
          <p:nvPr/>
        </p:nvSpPr>
        <p:spPr>
          <a:xfrm>
            <a:off x="2697480" y="1993151"/>
            <a:ext cx="9192768" cy="1231106"/>
          </a:xfrm>
          <a:prstGeom prst="rect">
            <a:avLst/>
          </a:prstGeom>
          <a:noFill/>
        </p:spPr>
        <p:txBody>
          <a:bodyPr wrap="square" rtlCol="0">
            <a:spAutoFit/>
          </a:bodyPr>
          <a:lstStyle/>
          <a:p>
            <a:pPr marL="457200" lvl="0" indent="-457200" algn="just">
              <a:buFont typeface="Arial" charset="0"/>
              <a:buChar char="•"/>
            </a:pPr>
            <a:r>
              <a:rPr lang="es-ES_tradnl" sz="2800" dirty="0">
                <a:latin typeface="Helvetica" charset="0"/>
                <a:ea typeface="Helvetica" charset="0"/>
                <a:cs typeface="Helvetica" charset="0"/>
              </a:rPr>
              <a:t>¿Cuál es la percepción de las autoridades académicas sobre </a:t>
            </a:r>
            <a:r>
              <a:rPr lang="es-ES_tradnl" sz="2800" dirty="0" smtClean="0">
                <a:latin typeface="Helvetica" charset="0"/>
                <a:ea typeface="Helvetica" charset="0"/>
                <a:cs typeface="Helvetica" charset="0"/>
              </a:rPr>
              <a:t>las N.A.?</a:t>
            </a:r>
            <a:endParaRPr lang="en-US" sz="2800" dirty="0">
              <a:latin typeface="Helvetica" charset="0"/>
              <a:ea typeface="Helvetica" charset="0"/>
              <a:cs typeface="Helvetica" charset="0"/>
            </a:endParaRPr>
          </a:p>
          <a:p>
            <a:endParaRPr lang="en-US" dirty="0"/>
          </a:p>
        </p:txBody>
      </p:sp>
      <p:sp>
        <p:nvSpPr>
          <p:cNvPr id="8" name="TextBox 7"/>
          <p:cNvSpPr txBox="1"/>
          <p:nvPr/>
        </p:nvSpPr>
        <p:spPr>
          <a:xfrm>
            <a:off x="2697480" y="3106008"/>
            <a:ext cx="9192768" cy="1231106"/>
          </a:xfrm>
          <a:prstGeom prst="rect">
            <a:avLst/>
          </a:prstGeom>
          <a:noFill/>
        </p:spPr>
        <p:txBody>
          <a:bodyPr wrap="square" rtlCol="0">
            <a:spAutoFit/>
          </a:bodyPr>
          <a:lstStyle/>
          <a:p>
            <a:pPr marL="457200" lvl="0" indent="-457200" algn="just">
              <a:buFont typeface="Arial" charset="0"/>
              <a:buChar char="•"/>
            </a:pPr>
            <a:r>
              <a:rPr lang="es-ES_tradnl" sz="2800" dirty="0">
                <a:latin typeface="Helvetica" charset="0"/>
                <a:ea typeface="Helvetica" charset="0"/>
                <a:cs typeface="Helvetica" charset="0"/>
              </a:rPr>
              <a:t>¿Cuál es el motivo principal por la no aceptación y correcta aplicación de las </a:t>
            </a:r>
            <a:r>
              <a:rPr lang="es-ES_tradnl" sz="2800" dirty="0" smtClean="0">
                <a:latin typeface="Helvetica" charset="0"/>
                <a:ea typeface="Helvetica" charset="0"/>
                <a:cs typeface="Helvetica" charset="0"/>
              </a:rPr>
              <a:t>N.A?</a:t>
            </a:r>
            <a:endParaRPr lang="en-US" sz="2800" dirty="0">
              <a:latin typeface="Helvetica" charset="0"/>
              <a:ea typeface="Helvetica" charset="0"/>
              <a:cs typeface="Helvetica" charset="0"/>
            </a:endParaRPr>
          </a:p>
          <a:p>
            <a:endParaRPr lang="en-US" dirty="0"/>
          </a:p>
        </p:txBody>
      </p:sp>
      <p:sp>
        <p:nvSpPr>
          <p:cNvPr id="9" name="TextBox 8"/>
          <p:cNvSpPr txBox="1"/>
          <p:nvPr/>
        </p:nvSpPr>
        <p:spPr>
          <a:xfrm>
            <a:off x="2697480" y="4233445"/>
            <a:ext cx="9192768" cy="1231106"/>
          </a:xfrm>
          <a:prstGeom prst="rect">
            <a:avLst/>
          </a:prstGeom>
          <a:noFill/>
        </p:spPr>
        <p:txBody>
          <a:bodyPr wrap="square" rtlCol="0">
            <a:spAutoFit/>
          </a:bodyPr>
          <a:lstStyle/>
          <a:p>
            <a:pPr marL="457200" lvl="0" indent="-457200" algn="just">
              <a:buFont typeface="Arial" charset="0"/>
              <a:buChar char="•"/>
            </a:pPr>
            <a:r>
              <a:rPr lang="es-ES_tradnl" sz="2800" dirty="0">
                <a:latin typeface="Helvetica" charset="0"/>
                <a:ea typeface="Helvetica" charset="0"/>
                <a:cs typeface="Helvetica" charset="0"/>
              </a:rPr>
              <a:t>¿Consideran los grupos de interés que las </a:t>
            </a:r>
            <a:r>
              <a:rPr lang="es-ES_tradnl" sz="2800" dirty="0" smtClean="0">
                <a:latin typeface="Helvetica" charset="0"/>
                <a:ea typeface="Helvetica" charset="0"/>
                <a:cs typeface="Helvetica" charset="0"/>
              </a:rPr>
              <a:t>N.A. le </a:t>
            </a:r>
            <a:r>
              <a:rPr lang="es-ES_tradnl" sz="2800" dirty="0">
                <a:latin typeface="Helvetica" charset="0"/>
                <a:ea typeface="Helvetica" charset="0"/>
                <a:cs typeface="Helvetica" charset="0"/>
              </a:rPr>
              <a:t>ayudan en su quehacer diario? </a:t>
            </a:r>
            <a:endParaRPr lang="en-US" sz="2800" dirty="0">
              <a:latin typeface="Helvetica" charset="0"/>
              <a:ea typeface="Helvetica" charset="0"/>
              <a:cs typeface="Helvetica" charset="0"/>
            </a:endParaRPr>
          </a:p>
          <a:p>
            <a:endParaRPr lang="en-US" dirty="0"/>
          </a:p>
        </p:txBody>
      </p:sp>
      <p:sp>
        <p:nvSpPr>
          <p:cNvPr id="10" name="TextBox 9"/>
          <p:cNvSpPr txBox="1"/>
          <p:nvPr/>
        </p:nvSpPr>
        <p:spPr>
          <a:xfrm>
            <a:off x="2697480" y="5346302"/>
            <a:ext cx="9192768" cy="1661993"/>
          </a:xfrm>
          <a:prstGeom prst="rect">
            <a:avLst/>
          </a:prstGeom>
          <a:noFill/>
        </p:spPr>
        <p:txBody>
          <a:bodyPr wrap="square" rtlCol="0">
            <a:spAutoFit/>
          </a:bodyPr>
          <a:lstStyle/>
          <a:p>
            <a:pPr marL="457200" indent="-457200">
              <a:buFont typeface="Arial" charset="0"/>
              <a:buChar char="•"/>
            </a:pPr>
            <a:r>
              <a:rPr lang="es-ES_tradnl" sz="2800" dirty="0" smtClean="0">
                <a:latin typeface="Helvetica" charset="0"/>
                <a:ea typeface="Helvetica" charset="0"/>
                <a:cs typeface="Helvetica" charset="0"/>
              </a:rPr>
              <a:t>¿Cu</a:t>
            </a:r>
            <a:r>
              <a:rPr lang="es-ES" sz="2800" dirty="0" smtClean="0">
                <a:latin typeface="Helvetica" charset="0"/>
                <a:ea typeface="Helvetica" charset="0"/>
                <a:cs typeface="Helvetica" charset="0"/>
              </a:rPr>
              <a:t>á</a:t>
            </a:r>
            <a:r>
              <a:rPr lang="es-ES_tradnl" sz="2800" dirty="0" smtClean="0">
                <a:latin typeface="Helvetica" charset="0"/>
                <a:ea typeface="Helvetica" charset="0"/>
                <a:cs typeface="Helvetica" charset="0"/>
              </a:rPr>
              <a:t>les </a:t>
            </a:r>
            <a:r>
              <a:rPr lang="es-ES_tradnl" sz="2800" dirty="0">
                <a:latin typeface="Helvetica" charset="0"/>
                <a:ea typeface="Helvetica" charset="0"/>
                <a:cs typeface="Helvetica" charset="0"/>
              </a:rPr>
              <a:t>son los medios id</a:t>
            </a:r>
            <a:r>
              <a:rPr lang="es-ES" sz="2800" dirty="0" err="1">
                <a:latin typeface="Helvetica" charset="0"/>
                <a:ea typeface="Helvetica" charset="0"/>
                <a:cs typeface="Helvetica" charset="0"/>
              </a:rPr>
              <a:t>óneos</a:t>
            </a:r>
            <a:r>
              <a:rPr lang="es-ES" sz="2800" dirty="0">
                <a:latin typeface="Helvetica" charset="0"/>
                <a:ea typeface="Helvetica" charset="0"/>
                <a:cs typeface="Helvetica" charset="0"/>
              </a:rPr>
              <a:t> para mantener comunicación con las autoridades académicas </a:t>
            </a:r>
            <a:r>
              <a:rPr lang="es-ES_tradnl" sz="2800" dirty="0">
                <a:latin typeface="Helvetica" charset="0"/>
                <a:ea typeface="Helvetica" charset="0"/>
                <a:cs typeface="Helvetica" charset="0"/>
              </a:rPr>
              <a:t>?</a:t>
            </a:r>
            <a:endParaRPr lang="en-US" sz="2800" dirty="0">
              <a:latin typeface="Helvetica" charset="0"/>
              <a:ea typeface="Helvetica" charset="0"/>
              <a:cs typeface="Helvetica" charset="0"/>
            </a:endParaRPr>
          </a:p>
          <a:p>
            <a:pPr lvl="0"/>
            <a:endParaRPr lang="en-US" sz="2800" dirty="0">
              <a:latin typeface="Helvetica" charset="0"/>
              <a:ea typeface="Helvetica" charset="0"/>
              <a:cs typeface="Helvetica" charset="0"/>
            </a:endParaRPr>
          </a:p>
          <a:p>
            <a:endParaRPr lang="en-US" dirty="0"/>
          </a:p>
        </p:txBody>
      </p:sp>
      <p:sp>
        <p:nvSpPr>
          <p:cNvPr id="11" name="TextBox 10"/>
          <p:cNvSpPr txBox="1"/>
          <p:nvPr/>
        </p:nvSpPr>
        <p:spPr>
          <a:xfrm>
            <a:off x="2852928" y="154602"/>
            <a:ext cx="9192768" cy="584775"/>
          </a:xfrm>
          <a:prstGeom prst="rect">
            <a:avLst/>
          </a:prstGeom>
          <a:noFill/>
        </p:spPr>
        <p:txBody>
          <a:bodyPr wrap="square" rtlCol="0">
            <a:spAutoFit/>
          </a:bodyPr>
          <a:lstStyle/>
          <a:p>
            <a:r>
              <a:rPr lang="en-US" sz="3200" b="1" dirty="0" err="1" smtClean="0">
                <a:latin typeface="Helvetica" charset="0"/>
                <a:ea typeface="Helvetica" charset="0"/>
                <a:cs typeface="Helvetica" charset="0"/>
              </a:rPr>
              <a:t>Preguntas</a:t>
            </a:r>
            <a:r>
              <a:rPr lang="en-US" sz="3200" b="1" dirty="0" smtClean="0">
                <a:latin typeface="Helvetica" charset="0"/>
                <a:ea typeface="Helvetica" charset="0"/>
                <a:cs typeface="Helvetica" charset="0"/>
              </a:rPr>
              <a:t> de </a:t>
            </a:r>
            <a:r>
              <a:rPr lang="en-US" sz="3200" b="1" dirty="0" err="1" smtClean="0">
                <a:latin typeface="Helvetica" charset="0"/>
                <a:ea typeface="Helvetica" charset="0"/>
                <a:cs typeface="Helvetica" charset="0"/>
              </a:rPr>
              <a:t>investigaci</a:t>
            </a:r>
            <a:r>
              <a:rPr lang="es-ES" sz="3200" b="1" dirty="0" err="1" smtClean="0">
                <a:latin typeface="Helvetica" charset="0"/>
                <a:ea typeface="Helvetica" charset="0"/>
                <a:cs typeface="Helvetica" charset="0"/>
              </a:rPr>
              <a:t>ón</a:t>
            </a:r>
            <a:endParaRPr lang="en-US" sz="3200" b="1" dirty="0">
              <a:latin typeface="Helvetica" charset="0"/>
              <a:ea typeface="Helvetica" charset="0"/>
              <a:cs typeface="Helvetica" charset="0"/>
            </a:endParaRPr>
          </a:p>
        </p:txBody>
      </p:sp>
    </p:spTree>
    <p:extLst>
      <p:ext uri="{BB962C8B-B14F-4D97-AF65-F5344CB8AC3E}">
        <p14:creationId xmlns:p14="http://schemas.microsoft.com/office/powerpoint/2010/main" val="451418055"/>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6" name="TextBox 5"/>
          <p:cNvSpPr txBox="1"/>
          <p:nvPr/>
        </p:nvSpPr>
        <p:spPr>
          <a:xfrm>
            <a:off x="2697480" y="248677"/>
            <a:ext cx="9192768" cy="1231106"/>
          </a:xfrm>
          <a:prstGeom prst="rect">
            <a:avLst/>
          </a:prstGeom>
          <a:noFill/>
        </p:spPr>
        <p:txBody>
          <a:bodyPr wrap="square" rtlCol="0">
            <a:spAutoFit/>
          </a:bodyPr>
          <a:lstStyle/>
          <a:p>
            <a:pPr lvl="0" algn="just"/>
            <a:r>
              <a:rPr lang="es-ES_tradnl" sz="2800" dirty="0">
                <a:latin typeface="Helvetica" charset="0"/>
                <a:ea typeface="Helvetica" charset="0"/>
                <a:cs typeface="Helvetica" charset="0"/>
              </a:rPr>
              <a:t>¿Cuáles son las necesidades prioritarias de los grupos de interés en relación a </a:t>
            </a:r>
            <a:r>
              <a:rPr lang="es-ES_tradnl" sz="2800" dirty="0" smtClean="0">
                <a:latin typeface="Helvetica" charset="0"/>
                <a:ea typeface="Helvetica" charset="0"/>
                <a:cs typeface="Helvetica" charset="0"/>
              </a:rPr>
              <a:t>las N.A?</a:t>
            </a:r>
            <a:endParaRPr lang="en-US" sz="2800" dirty="0">
              <a:latin typeface="Helvetica" charset="0"/>
              <a:ea typeface="Helvetica" charset="0"/>
              <a:cs typeface="Helvetica" charset="0"/>
            </a:endParaRPr>
          </a:p>
          <a:p>
            <a:endParaRPr lang="en-US" dirty="0"/>
          </a:p>
        </p:txBody>
      </p:sp>
      <p:sp>
        <p:nvSpPr>
          <p:cNvPr id="7" name="TextBox 6"/>
          <p:cNvSpPr txBox="1"/>
          <p:nvPr/>
        </p:nvSpPr>
        <p:spPr>
          <a:xfrm>
            <a:off x="2697480" y="1993151"/>
            <a:ext cx="9192768" cy="4524315"/>
          </a:xfrm>
          <a:prstGeom prst="rect">
            <a:avLst/>
          </a:prstGeom>
          <a:noFill/>
        </p:spPr>
        <p:txBody>
          <a:bodyPr wrap="square" rtlCol="0">
            <a:spAutoFit/>
          </a:bodyPr>
          <a:lstStyle/>
          <a:p>
            <a:pPr marL="457200" lvl="0" indent="-457200" algn="just">
              <a:buFont typeface="Wingdings" charset="2"/>
              <a:buChar char="ü"/>
            </a:pPr>
            <a:r>
              <a:rPr lang="es-ES" sz="3000" dirty="0" smtClean="0">
                <a:latin typeface="Helvetica" charset="0"/>
                <a:ea typeface="Helvetica" charset="0"/>
                <a:cs typeface="Helvetica" charset="0"/>
              </a:rPr>
              <a:t>96% - </a:t>
            </a:r>
            <a:r>
              <a:rPr lang="es-ES" sz="3000" dirty="0">
                <a:latin typeface="Helvetica" charset="0"/>
                <a:ea typeface="Helvetica" charset="0"/>
                <a:cs typeface="Helvetica" charset="0"/>
              </a:rPr>
              <a:t>M</a:t>
            </a:r>
            <a:r>
              <a:rPr lang="es-ES" sz="3000" dirty="0" smtClean="0">
                <a:latin typeface="Helvetica" charset="0"/>
                <a:ea typeface="Helvetica" charset="0"/>
                <a:cs typeface="Helvetica" charset="0"/>
              </a:rPr>
              <a:t>anifiesta que es necesario socializarlas y conocerlas.</a:t>
            </a:r>
          </a:p>
          <a:p>
            <a:pPr marL="457200" lvl="0" indent="-457200" algn="just">
              <a:buFont typeface="Wingdings" charset="2"/>
              <a:buChar char="ü"/>
            </a:pPr>
            <a:r>
              <a:rPr lang="es-ES" sz="3000" dirty="0" smtClean="0">
                <a:latin typeface="Helvetica" charset="0"/>
                <a:ea typeface="Helvetica" charset="0"/>
                <a:cs typeface="Helvetica" charset="0"/>
              </a:rPr>
              <a:t>95% - Dotar de recursos logísticos, humanos y mejorar la calidad docente.</a:t>
            </a:r>
          </a:p>
          <a:p>
            <a:pPr marL="457200" lvl="0" indent="-457200" algn="just">
              <a:buFont typeface="Wingdings" charset="2"/>
              <a:buChar char="ü"/>
            </a:pPr>
            <a:r>
              <a:rPr lang="es-ES" sz="3000" dirty="0" smtClean="0">
                <a:latin typeface="Helvetica" charset="0"/>
                <a:ea typeface="Helvetica" charset="0"/>
                <a:cs typeface="Helvetica" charset="0"/>
              </a:rPr>
              <a:t>81% - Es necesario mejorar la redacción de algunos artículos y adecuar los mensajes acorde al público.</a:t>
            </a:r>
          </a:p>
          <a:p>
            <a:pPr marL="457200" lvl="0" indent="-457200" algn="just">
              <a:buFont typeface="Wingdings" charset="2"/>
              <a:buChar char="ü"/>
            </a:pPr>
            <a:r>
              <a:rPr lang="es-ES" sz="3000" dirty="0" smtClean="0">
                <a:latin typeface="Helvetica" charset="0"/>
                <a:ea typeface="Helvetica" charset="0"/>
                <a:cs typeface="Helvetica" charset="0"/>
              </a:rPr>
              <a:t>79% - Mejorar la regulación administrativa para velar por la correcta aplicación de las N.A.</a:t>
            </a:r>
            <a:endParaRPr lang="en-US" sz="3000" dirty="0">
              <a:latin typeface="Helvetica" charset="0"/>
              <a:ea typeface="Helvetica" charset="0"/>
              <a:cs typeface="Helvetica" charset="0"/>
            </a:endParaRPr>
          </a:p>
          <a:p>
            <a:endParaRPr lang="en-US" dirty="0"/>
          </a:p>
        </p:txBody>
      </p:sp>
    </p:spTree>
    <p:extLst>
      <p:ext uri="{BB962C8B-B14F-4D97-AF65-F5344CB8AC3E}">
        <p14:creationId xmlns:p14="http://schemas.microsoft.com/office/powerpoint/2010/main" val="1331869641"/>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7" name="TextBox 6"/>
          <p:cNvSpPr txBox="1"/>
          <p:nvPr/>
        </p:nvSpPr>
        <p:spPr>
          <a:xfrm>
            <a:off x="2697480" y="103252"/>
            <a:ext cx="9192768" cy="1231106"/>
          </a:xfrm>
          <a:prstGeom prst="rect">
            <a:avLst/>
          </a:prstGeom>
          <a:noFill/>
        </p:spPr>
        <p:txBody>
          <a:bodyPr wrap="square" rtlCol="0">
            <a:spAutoFit/>
          </a:bodyPr>
          <a:lstStyle/>
          <a:p>
            <a:pPr lvl="0" algn="just"/>
            <a:r>
              <a:rPr lang="es-ES_tradnl" sz="2800" dirty="0">
                <a:latin typeface="Helvetica" charset="0"/>
                <a:ea typeface="Helvetica" charset="0"/>
                <a:cs typeface="Helvetica" charset="0"/>
              </a:rPr>
              <a:t>¿Cuál es la percepción de las autoridades académicas sobre </a:t>
            </a:r>
            <a:r>
              <a:rPr lang="es-ES_tradnl" sz="2800" dirty="0" smtClean="0">
                <a:latin typeface="Helvetica" charset="0"/>
                <a:ea typeface="Helvetica" charset="0"/>
                <a:cs typeface="Helvetica" charset="0"/>
              </a:rPr>
              <a:t>las N.A.?</a:t>
            </a:r>
            <a:endParaRPr lang="en-US" sz="2800" dirty="0">
              <a:latin typeface="Helvetica" charset="0"/>
              <a:ea typeface="Helvetica" charset="0"/>
              <a:cs typeface="Helvetica" charset="0"/>
            </a:endParaRPr>
          </a:p>
          <a:p>
            <a:endParaRPr lang="en-US" dirty="0"/>
          </a:p>
        </p:txBody>
      </p:sp>
      <p:sp>
        <p:nvSpPr>
          <p:cNvPr id="8" name="TextBox 7"/>
          <p:cNvSpPr txBox="1"/>
          <p:nvPr/>
        </p:nvSpPr>
        <p:spPr>
          <a:xfrm>
            <a:off x="2697480" y="1334358"/>
            <a:ext cx="9192768" cy="5078313"/>
          </a:xfrm>
          <a:prstGeom prst="rect">
            <a:avLst/>
          </a:prstGeom>
          <a:noFill/>
        </p:spPr>
        <p:txBody>
          <a:bodyPr wrap="square" rtlCol="0">
            <a:spAutoFit/>
          </a:bodyPr>
          <a:lstStyle/>
          <a:p>
            <a:pPr marL="457200" lvl="0" indent="-457200" algn="just">
              <a:buFont typeface="Wingdings" charset="2"/>
              <a:buChar char="ü"/>
            </a:pPr>
            <a:r>
              <a:rPr lang="es-ES" sz="2550" dirty="0" smtClean="0">
                <a:latin typeface="Helvetica" charset="0"/>
                <a:ea typeface="Helvetica" charset="0"/>
                <a:cs typeface="Helvetica" charset="0"/>
              </a:rPr>
              <a:t>93% - De los encuestados identifican a las N.A. Como el principal instrumento regulador de la actividad académica.</a:t>
            </a:r>
          </a:p>
          <a:p>
            <a:pPr marL="457200" lvl="0" indent="-457200" algn="just">
              <a:buFont typeface="Wingdings" charset="2"/>
              <a:buChar char="ü"/>
            </a:pPr>
            <a:r>
              <a:rPr lang="es-ES" sz="2550" dirty="0" smtClean="0">
                <a:latin typeface="Helvetica" charset="0"/>
                <a:ea typeface="Helvetica" charset="0"/>
                <a:cs typeface="Helvetica" charset="0"/>
              </a:rPr>
              <a:t>92% - Afirman que las N.A. Son de beneficio para la UNAH.</a:t>
            </a:r>
          </a:p>
          <a:p>
            <a:pPr marL="457200" lvl="0" indent="-457200" algn="just">
              <a:buFont typeface="Wingdings" charset="2"/>
              <a:buChar char="ü"/>
            </a:pPr>
            <a:r>
              <a:rPr lang="es-ES" sz="2550" dirty="0" smtClean="0">
                <a:latin typeface="Helvetica" charset="0"/>
                <a:ea typeface="Helvetica" charset="0"/>
                <a:cs typeface="Helvetica" charset="0"/>
              </a:rPr>
              <a:t>90% - Las N.A. Contribuyen a fortalecer la imagen Institucional.</a:t>
            </a:r>
          </a:p>
          <a:p>
            <a:pPr marL="457200" lvl="0" indent="-457200" algn="just">
              <a:buFont typeface="Wingdings" charset="2"/>
              <a:buChar char="ü"/>
            </a:pPr>
            <a:r>
              <a:rPr lang="es-ES" sz="2550" dirty="0" smtClean="0">
                <a:latin typeface="Helvetica" charset="0"/>
                <a:ea typeface="Helvetica" charset="0"/>
                <a:cs typeface="Helvetica" charset="0"/>
              </a:rPr>
              <a:t>22 % respondieron que las N.A. No son congruentes con la realidad universitaria y un 25% no esta ni de acuerdo ni en desacuerdo. Establecer relación del modelo educativo y N.A.</a:t>
            </a:r>
          </a:p>
          <a:p>
            <a:pPr marL="457200" lvl="0" indent="-457200" algn="just">
              <a:buFont typeface="Wingdings" charset="2"/>
              <a:buChar char="ü"/>
            </a:pPr>
            <a:r>
              <a:rPr lang="es-ES" sz="2550" dirty="0" smtClean="0">
                <a:latin typeface="Helvetica" charset="0"/>
                <a:ea typeface="Helvetica" charset="0"/>
                <a:cs typeface="Helvetica" charset="0"/>
              </a:rPr>
              <a:t>99% - Las N.A. Son necesarias en una Institución de educación superior </a:t>
            </a:r>
            <a:endParaRPr lang="en-US" sz="2550" dirty="0">
              <a:latin typeface="Helvetica" charset="0"/>
              <a:ea typeface="Helvetica" charset="0"/>
              <a:cs typeface="Helvetica" charset="0"/>
            </a:endParaRPr>
          </a:p>
          <a:p>
            <a:endParaRPr lang="en-US" dirty="0"/>
          </a:p>
        </p:txBody>
      </p:sp>
    </p:spTree>
    <p:extLst>
      <p:ext uri="{BB962C8B-B14F-4D97-AF65-F5344CB8AC3E}">
        <p14:creationId xmlns:p14="http://schemas.microsoft.com/office/powerpoint/2010/main" val="233153192"/>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8" name="TextBox 7"/>
          <p:cNvSpPr txBox="1"/>
          <p:nvPr/>
        </p:nvSpPr>
        <p:spPr>
          <a:xfrm>
            <a:off x="2697480" y="270064"/>
            <a:ext cx="9192768" cy="1231106"/>
          </a:xfrm>
          <a:prstGeom prst="rect">
            <a:avLst/>
          </a:prstGeom>
          <a:noFill/>
        </p:spPr>
        <p:txBody>
          <a:bodyPr wrap="square" rtlCol="0">
            <a:spAutoFit/>
          </a:bodyPr>
          <a:lstStyle/>
          <a:p>
            <a:pPr lvl="0" algn="just"/>
            <a:r>
              <a:rPr lang="es-ES_tradnl" sz="2800" dirty="0">
                <a:latin typeface="Helvetica" charset="0"/>
                <a:ea typeface="Helvetica" charset="0"/>
                <a:cs typeface="Helvetica" charset="0"/>
              </a:rPr>
              <a:t>¿Cuál es el motivo principal por la no aceptación y correcta aplicación de las </a:t>
            </a:r>
            <a:r>
              <a:rPr lang="es-ES_tradnl" sz="2800" dirty="0" smtClean="0">
                <a:latin typeface="Helvetica" charset="0"/>
                <a:ea typeface="Helvetica" charset="0"/>
                <a:cs typeface="Helvetica" charset="0"/>
              </a:rPr>
              <a:t>N.A?</a:t>
            </a:r>
            <a:endParaRPr lang="en-US" sz="2800" dirty="0">
              <a:latin typeface="Helvetica" charset="0"/>
              <a:ea typeface="Helvetica" charset="0"/>
              <a:cs typeface="Helvetica" charset="0"/>
            </a:endParaRPr>
          </a:p>
          <a:p>
            <a:endParaRPr lang="en-US" dirty="0"/>
          </a:p>
        </p:txBody>
      </p:sp>
      <p:sp>
        <p:nvSpPr>
          <p:cNvPr id="9" name="TextBox 8"/>
          <p:cNvSpPr txBox="1"/>
          <p:nvPr/>
        </p:nvSpPr>
        <p:spPr>
          <a:xfrm>
            <a:off x="2697480" y="1633120"/>
            <a:ext cx="9192768" cy="3816429"/>
          </a:xfrm>
          <a:prstGeom prst="rect">
            <a:avLst/>
          </a:prstGeom>
          <a:noFill/>
        </p:spPr>
        <p:txBody>
          <a:bodyPr wrap="square" rtlCol="0">
            <a:spAutoFit/>
          </a:bodyPr>
          <a:lstStyle/>
          <a:p>
            <a:pPr marL="457200" lvl="0" indent="-457200" algn="just">
              <a:buFont typeface="Wingdings" charset="2"/>
              <a:buChar char="ü"/>
            </a:pPr>
            <a:r>
              <a:rPr lang="es-ES" sz="2800" dirty="0" smtClean="0">
                <a:latin typeface="Helvetica" charset="0"/>
                <a:ea typeface="Helvetica" charset="0"/>
                <a:cs typeface="Helvetica" charset="0"/>
              </a:rPr>
              <a:t>49% - Identifica que la calidad docente es un factor para no aceptar la exigencia de las N.A. (75% del total de encuestados son docentes).</a:t>
            </a:r>
          </a:p>
          <a:p>
            <a:pPr marL="457200" lvl="0" indent="-457200" algn="just">
              <a:buFont typeface="Wingdings" charset="2"/>
              <a:buChar char="ü"/>
            </a:pPr>
            <a:r>
              <a:rPr lang="es-ES" sz="2800" dirty="0" smtClean="0">
                <a:latin typeface="Helvetica" charset="0"/>
                <a:ea typeface="Helvetica" charset="0"/>
                <a:cs typeface="Helvetica" charset="0"/>
              </a:rPr>
              <a:t>76% - Señala que es por desconocimiento y poca socialización de las N.A.</a:t>
            </a:r>
          </a:p>
          <a:p>
            <a:pPr marL="457200" lvl="0" indent="-457200" algn="just">
              <a:buFont typeface="Wingdings" charset="2"/>
              <a:buChar char="ü"/>
            </a:pPr>
            <a:r>
              <a:rPr lang="es-ES" sz="2800" dirty="0" smtClean="0">
                <a:latin typeface="Helvetica" charset="0"/>
                <a:ea typeface="Helvetica" charset="0"/>
                <a:cs typeface="Helvetica" charset="0"/>
              </a:rPr>
              <a:t>73% - Porque no participaron en la elaboración y aprobación de las N.A.</a:t>
            </a:r>
          </a:p>
          <a:p>
            <a:pPr lvl="0" algn="just"/>
            <a:endParaRPr lang="en-US" sz="2800" dirty="0">
              <a:latin typeface="Helvetica" charset="0"/>
              <a:ea typeface="Helvetica" charset="0"/>
              <a:cs typeface="Helvetica" charset="0"/>
            </a:endParaRPr>
          </a:p>
          <a:p>
            <a:endParaRPr lang="en-US" dirty="0"/>
          </a:p>
        </p:txBody>
      </p:sp>
    </p:spTree>
    <p:extLst>
      <p:ext uri="{BB962C8B-B14F-4D97-AF65-F5344CB8AC3E}">
        <p14:creationId xmlns:p14="http://schemas.microsoft.com/office/powerpoint/2010/main" val="451222873"/>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9" name="TextBox 8"/>
          <p:cNvSpPr txBox="1"/>
          <p:nvPr/>
        </p:nvSpPr>
        <p:spPr>
          <a:xfrm>
            <a:off x="2840355" y="422091"/>
            <a:ext cx="9192768" cy="1231106"/>
          </a:xfrm>
          <a:prstGeom prst="rect">
            <a:avLst/>
          </a:prstGeom>
          <a:noFill/>
        </p:spPr>
        <p:txBody>
          <a:bodyPr wrap="square" rtlCol="0">
            <a:spAutoFit/>
          </a:bodyPr>
          <a:lstStyle/>
          <a:p>
            <a:pPr lvl="0" algn="just"/>
            <a:r>
              <a:rPr lang="es-ES_tradnl" sz="2800" dirty="0">
                <a:latin typeface="Helvetica" charset="0"/>
                <a:ea typeface="Helvetica" charset="0"/>
                <a:cs typeface="Helvetica" charset="0"/>
              </a:rPr>
              <a:t>¿Consideran los grupos de interés que las </a:t>
            </a:r>
            <a:r>
              <a:rPr lang="es-ES_tradnl" sz="2800" dirty="0" smtClean="0">
                <a:latin typeface="Helvetica" charset="0"/>
                <a:ea typeface="Helvetica" charset="0"/>
                <a:cs typeface="Helvetica" charset="0"/>
              </a:rPr>
              <a:t>N.A. le </a:t>
            </a:r>
            <a:r>
              <a:rPr lang="es-ES_tradnl" sz="2800" dirty="0">
                <a:latin typeface="Helvetica" charset="0"/>
                <a:ea typeface="Helvetica" charset="0"/>
                <a:cs typeface="Helvetica" charset="0"/>
              </a:rPr>
              <a:t>ayudan en su quehacer diario? </a:t>
            </a:r>
            <a:endParaRPr lang="en-US" sz="2800" dirty="0">
              <a:latin typeface="Helvetica" charset="0"/>
              <a:ea typeface="Helvetica" charset="0"/>
              <a:cs typeface="Helvetica" charset="0"/>
            </a:endParaRPr>
          </a:p>
          <a:p>
            <a:endParaRPr lang="en-US" dirty="0"/>
          </a:p>
        </p:txBody>
      </p:sp>
      <p:sp>
        <p:nvSpPr>
          <p:cNvPr id="10" name="TextBox 9"/>
          <p:cNvSpPr txBox="1"/>
          <p:nvPr/>
        </p:nvSpPr>
        <p:spPr>
          <a:xfrm>
            <a:off x="2840355" y="2075287"/>
            <a:ext cx="9192768" cy="2092881"/>
          </a:xfrm>
          <a:prstGeom prst="rect">
            <a:avLst/>
          </a:prstGeom>
          <a:noFill/>
        </p:spPr>
        <p:txBody>
          <a:bodyPr wrap="square" rtlCol="0">
            <a:spAutoFit/>
          </a:bodyPr>
          <a:lstStyle/>
          <a:p>
            <a:pPr marL="457200" lvl="0" indent="-457200" algn="just">
              <a:buFont typeface="Wingdings" charset="2"/>
              <a:buChar char="ü"/>
            </a:pPr>
            <a:r>
              <a:rPr lang="es-ES" sz="2800" dirty="0" smtClean="0">
                <a:latin typeface="Helvetica" charset="0"/>
                <a:ea typeface="Helvetica" charset="0"/>
                <a:cs typeface="Helvetica" charset="0"/>
              </a:rPr>
              <a:t>81% De los encuestados manifiestan que aplicar las N.A. Ayuda a mejorar la calidad de la educación y hace que la UNAH continúe siendo un referente a nivel nacional en Educación Superior. </a:t>
            </a:r>
            <a:endParaRPr lang="en-US" sz="2800" dirty="0">
              <a:latin typeface="Helvetica" charset="0"/>
              <a:ea typeface="Helvetica" charset="0"/>
              <a:cs typeface="Helvetica" charset="0"/>
            </a:endParaRPr>
          </a:p>
          <a:p>
            <a:endParaRPr lang="en-US" dirty="0"/>
          </a:p>
        </p:txBody>
      </p:sp>
    </p:spTree>
    <p:extLst>
      <p:ext uri="{BB962C8B-B14F-4D97-AF65-F5344CB8AC3E}">
        <p14:creationId xmlns:p14="http://schemas.microsoft.com/office/powerpoint/2010/main" val="374089423"/>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721</Words>
  <Application>Microsoft Macintosh PowerPoint</Application>
  <PresentationFormat>Widescreen</PresentationFormat>
  <Paragraphs>53</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Calibri Light</vt:lpstr>
      <vt:lpstr>Helvetica</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29</cp:revision>
  <dcterms:created xsi:type="dcterms:W3CDTF">2017-01-26T19:32:56Z</dcterms:created>
  <dcterms:modified xsi:type="dcterms:W3CDTF">2017-01-27T02:59:59Z</dcterms:modified>
</cp:coreProperties>
</file>